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entury Gothic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4738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448177" y="3771174"/>
            <a:ext cx="546115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2085787" y="794839"/>
            <a:ext cx="4195481" cy="671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4CB9C3">
                  <a:alpha val="13725"/>
                </a:srgbClr>
              </a:gs>
              <a:gs pos="36000">
                <a:srgbClr val="4CB9C3">
                  <a:alpha val="6666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4CB9C3">
                  <a:alpha val="8627"/>
                </a:srgbClr>
              </a:gs>
              <a:gs pos="36000">
                <a:srgbClr val="4CB9C3">
                  <a:alpha val="4705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4CB9C3">
                  <a:alpha val="10980"/>
                </a:srgbClr>
              </a:gs>
              <a:gs pos="36000">
                <a:srgbClr val="4CB9C3">
                  <a:alpha val="9803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843"/>
                </a:srgbClr>
              </a:gs>
              <a:gs pos="36000">
                <a:srgbClr val="4CB9C3">
                  <a:alpha val="7843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subTitle" idx="1"/>
          </p:nvPr>
        </p:nvSpPr>
        <p:spPr>
          <a:xfrm>
            <a:off x="381000" y="685800"/>
            <a:ext cx="9525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RADHANAGARI MAHAVIDYALAYA,RADHANAGARI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B.A.II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PSYCHOLOGY</a:t>
            </a:r>
            <a:r>
              <a:rPr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PAPER NO.:V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 SOCIAL PSYCHOLOGY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40"/>
              <a:buFont typeface="Century Gothic"/>
              <a:buNone/>
            </a:pPr>
            <a:r>
              <a:rPr lang="en-US" sz="3240" b="1"/>
              <a:t/>
            </a:r>
            <a:br>
              <a:rPr lang="en-US" sz="3240" b="1"/>
            </a:br>
            <a:r>
              <a:rPr lang="en-US" sz="3240" b="1"/>
              <a:t>2.2 अनुपालन/अनुमती /सहमती</a:t>
            </a:r>
            <a:r>
              <a:rPr lang="en-US" sz="3780"/>
              <a:t/>
            </a:r>
            <a:br>
              <a:rPr lang="en-US" sz="3780"/>
            </a:br>
            <a:endParaRPr sz="3780"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lvl="0" indent="-24130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6" lvl="0" indent="-2413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मागणे कधीकधी मिळण्यासारखे असते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2.2.1 </a:t>
            </a:r>
            <a:r>
              <a:rPr lang="en-US" b="1"/>
              <a:t>अनुपालनाची मूलभूत तत्वे 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1. मैत्री/आवड 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2. सातत्य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3. कमतरता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4. परस्परपूरकता 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5. सामाजिक यथार्थता 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6. अधिकार </a:t>
            </a:r>
            <a:endParaRPr/>
          </a:p>
          <a:p>
            <a:pPr marL="342906" lvl="0" indent="-2413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3200" b="1"/>
              <a:t>2.2.2 मैत्री किंवा आवड आधारित तंत्रे</a:t>
            </a:r>
            <a:endParaRPr sz="3200" b="1"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lvl="0" indent="-241306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1.प्रशंसा/स्तुती </a:t>
            </a: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2.आत्मस्तुती/आत्म संवर्धन </a:t>
            </a: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3.छाप व्यवस्थापन </a:t>
            </a: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4.क्षणिक साम्य </a:t>
            </a:r>
            <a:endParaRPr/>
          </a:p>
          <a:p>
            <a:pPr marL="342906" lvl="0" indent="-241306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Century Gothic"/>
              <a:buNone/>
            </a:pPr>
            <a:r>
              <a:rPr lang="en-US" sz="2880" b="1"/>
              <a:t/>
            </a:r>
            <a:br>
              <a:rPr lang="en-US" sz="2880" b="1"/>
            </a:br>
            <a:r>
              <a:rPr lang="en-US" sz="2880" b="1"/>
              <a:t>2.2.3 बांधिलकी किंवा सातत्यावर आधारित तंत्रे </a:t>
            </a:r>
            <a:br>
              <a:rPr lang="en-US" sz="2880" b="1"/>
            </a:br>
            <a:endParaRPr sz="2880" b="1"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lvl="0" indent="-241306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6" lvl="0" indent="-241306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दारात पाऊल टाकण्याचे तंत्र</a:t>
            </a: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दिशाभूल तंत्र </a:t>
            </a: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प्रलोभन तंत्र</a:t>
            </a:r>
            <a:endParaRPr/>
          </a:p>
          <a:p>
            <a:pPr marL="342906" lvl="0" indent="-241306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Century Gothic"/>
              <a:buNone/>
            </a:pPr>
            <a:r>
              <a:rPr lang="en-US" sz="2880"/>
              <a:t/>
            </a:r>
            <a:br>
              <a:rPr lang="en-US" sz="2880"/>
            </a:br>
            <a:r>
              <a:rPr lang="en-US" sz="3240" b="1"/>
              <a:t>2.2.4 परस्पर पुरकतेवर आधारित तंत्रे</a:t>
            </a:r>
            <a:br>
              <a:rPr lang="en-US" sz="3240" b="1"/>
            </a:br>
            <a:endParaRPr sz="2880" b="1"/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lvl="0" indent="-241306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6" lvl="0" indent="-200666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नकारानंतर होकार मिळविण्याचे तंत्र </a:t>
            </a: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offers देण्याची तयारी/एवढंच नाही</a:t>
            </a:r>
            <a:endParaRPr sz="2800"/>
          </a:p>
          <a:p>
            <a:pPr marL="342906" lvl="0" indent="-241306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en-US" sz="7200" b="1"/>
              <a:t>   </a:t>
            </a:r>
            <a:r>
              <a:rPr lang="en-US" sz="7200" b="1" i="1">
                <a:latin typeface="Arial"/>
                <a:ea typeface="Arial"/>
                <a:cs typeface="Arial"/>
                <a:sym typeface="Arial"/>
              </a:rPr>
              <a:t>THANK YOU</a:t>
            </a:r>
            <a:endParaRPr sz="7200" b="1"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3200"/>
              <a:t>Module 2 </a:t>
            </a:r>
            <a:br>
              <a:rPr lang="en-US" sz="3200"/>
            </a:br>
            <a:r>
              <a:rPr lang="en-US" sz="3200"/>
              <a:t>Social Influence-Changing others behavior</a:t>
            </a:r>
            <a:br>
              <a:rPr lang="en-US" sz="3200"/>
            </a:br>
            <a:r>
              <a:rPr lang="en-US" sz="3200"/>
              <a:t>सामाजिक प्रभाव - इतरांचे वर्तन बदलणे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3200" b="1"/>
              <a:t>2.1 Conformity </a:t>
            </a:r>
            <a:br>
              <a:rPr lang="en-US" sz="3200" b="1"/>
            </a:br>
            <a:r>
              <a:rPr lang="en-US" sz="3200" b="1"/>
              <a:t>अनुसरिता/अनुवर्तन/अनुवर्तीत्व</a:t>
            </a:r>
            <a:endParaRPr sz="3200" b="1"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lvl="0" indent="-31750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5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750"/>
              <a:t>	</a:t>
            </a:r>
            <a:r>
              <a:rPr lang="en-US" sz="1750" b="1"/>
              <a:t>How groups and norms influence our behavior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750" b="1"/>
              <a:t>	समूह आणि मानदंडाचा वर्तनावर कसा प्रभाव पडतो</a:t>
            </a:r>
            <a:endParaRPr sz="1750" b="1"/>
          </a:p>
          <a:p>
            <a:pPr marL="342906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►"/>
            </a:pPr>
            <a:r>
              <a:rPr lang="en-US" sz="1750"/>
              <a:t>2.1.1 Social pressure </a:t>
            </a:r>
            <a:endParaRPr sz="175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750"/>
              <a:t>	सामाजिक दबाव</a:t>
            </a:r>
            <a:endParaRPr sz="1750"/>
          </a:p>
          <a:p>
            <a:pPr marL="342906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►"/>
            </a:pPr>
            <a:r>
              <a:rPr lang="en-US" sz="1750"/>
              <a:t>2.1.2 How social norms emerge </a:t>
            </a:r>
            <a:endParaRPr sz="175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750"/>
              <a:t>	सामाजिक मानदंड कसे तयार होतात</a:t>
            </a:r>
            <a:endParaRPr sz="1750"/>
          </a:p>
          <a:p>
            <a:pPr marL="342906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►"/>
            </a:pPr>
            <a:r>
              <a:rPr lang="en-US" sz="1750"/>
              <a:t>2.1.3 Factors affecting conformity </a:t>
            </a:r>
            <a:endParaRPr sz="175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750"/>
              <a:t>	अनुवर्तनावर परिणाम करणारे घटक</a:t>
            </a:r>
            <a:endParaRPr sz="1750"/>
          </a:p>
          <a:p>
            <a:pPr marL="342906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►"/>
            </a:pPr>
            <a:r>
              <a:rPr lang="en-US" sz="1750"/>
              <a:t>2.1.4 Social foundations of conformity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750"/>
              <a:t>	अनुवर्तनाची सामाजिक पाळेमुळे</a:t>
            </a:r>
            <a:endParaRPr sz="1750"/>
          </a:p>
          <a:p>
            <a:pPr marL="342906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►"/>
            </a:pPr>
            <a:r>
              <a:rPr lang="en-US" sz="1750"/>
              <a:t>2.1.5 Reasons of nonconformity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750"/>
              <a:t>	अनुवर्तन नाकारण्याची कारणे</a:t>
            </a:r>
            <a:endParaRPr sz="1750"/>
          </a:p>
          <a:p>
            <a:pPr marL="342906" lvl="0" indent="-3175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"/>
              <a:buNone/>
            </a:pPr>
            <a:endParaRPr sz="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Century Gothic"/>
              <a:buNone/>
            </a:pPr>
            <a:r>
              <a:rPr lang="en-US" sz="2880" b="1"/>
              <a:t/>
            </a:r>
            <a:br>
              <a:rPr lang="en-US" sz="2880" b="1"/>
            </a:br>
            <a:r>
              <a:rPr lang="en-US" sz="3240" b="1"/>
              <a:t>2.2 Compliance </a:t>
            </a:r>
            <a:br>
              <a:rPr lang="en-US" sz="3240" b="1"/>
            </a:br>
            <a:r>
              <a:rPr lang="en-US" sz="3240" b="1"/>
              <a:t>अनुपालन/अनुमती/सहमती</a:t>
            </a:r>
            <a:br>
              <a:rPr lang="en-US" sz="3240" b="1"/>
            </a:br>
            <a:endParaRPr sz="3240" b="1"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lvl="0" indent="-34290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2"/>
              <a:buChar char="►"/>
            </a:pPr>
            <a:r>
              <a:rPr lang="en-US" sz="2590"/>
              <a:t>2.2.1 The underlying principles of compliance 	अनुपालनाची मूलभूत तत्त्वे </a:t>
            </a:r>
            <a:endParaRPr/>
          </a:p>
          <a:p>
            <a:pPr marL="342906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US" sz="2590"/>
              <a:t>2.2.2 Tactics based on friendship and liking </a:t>
            </a:r>
            <a:endParaRPr sz="259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None/>
            </a:pPr>
            <a:r>
              <a:rPr lang="en-US" sz="2590"/>
              <a:t>	मैत्री किंवा आवड यावर आधारित तंत्रे </a:t>
            </a:r>
            <a:endParaRPr/>
          </a:p>
          <a:p>
            <a:pPr marL="342906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US" sz="2590"/>
              <a:t>2.2.3 Tactics based on committment or consistency 	बांधिलकी किंवा सातत्य यावर आधारित तंत्रे</a:t>
            </a:r>
            <a:endParaRPr sz="2590"/>
          </a:p>
          <a:p>
            <a:pPr marL="342906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US" sz="2590"/>
              <a:t>2.2.4 Tactics based on reciprocity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None/>
            </a:pPr>
            <a:r>
              <a:rPr lang="en-US" sz="2590"/>
              <a:t>	परस्परपूरकतेवर आधारित तंत्रे</a:t>
            </a:r>
            <a:endParaRPr sz="2590"/>
          </a:p>
          <a:p>
            <a:pPr marL="342906" lvl="0" indent="-24892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endParaRPr sz="18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40"/>
              <a:buFont typeface="Century Gothic"/>
              <a:buNone/>
            </a:pPr>
            <a:r>
              <a:rPr lang="en-US" sz="3240" b="1"/>
              <a:t/>
            </a:r>
            <a:br>
              <a:rPr lang="en-US" sz="3240" b="1"/>
            </a:br>
            <a:r>
              <a:rPr lang="en-US" sz="3240"/>
              <a:t>सामाजिक प्रभाव -इतरांचे वर्तन बदलणे </a:t>
            </a:r>
            <a:r>
              <a:rPr lang="en-US" sz="3780"/>
              <a:t/>
            </a:r>
            <a:br>
              <a:rPr lang="en-US" sz="3780"/>
            </a:br>
            <a:endParaRPr sz="3780"/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उद्देश –</a:t>
            </a: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 अनुवर्तनावर परिणाम करणारे घटक स्पष्ट करणे.</a:t>
            </a: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 अनुपलनाची सहा मूलभूत तत्वे त्याचे कार्य कसे चालते. स्पष्टकरणे</a:t>
            </a:r>
            <a:endParaRPr sz="2800"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 सामाजिक प्रभावाचे वेगवेगळे प्रकार स्पष्ट           करणे.</a:t>
            </a:r>
            <a:endParaRPr sz="2800"/>
          </a:p>
          <a:p>
            <a:pPr marL="342906" lvl="0" indent="-200666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342906" lvl="0" indent="-200666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342906" lvl="0" indent="-200666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342906" lvl="0" indent="-241306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/>
              <a:t>2.1  अनुवर्तन/अनुवर्तीत्व</a:t>
            </a:r>
            <a:endParaRPr sz="3600" b="1"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lvl="0" indent="-241306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समुह आणि मानदंडांचा आपल्या वर्तनावर कसा प्रभाव पडतो.</a:t>
            </a:r>
            <a:br>
              <a:rPr lang="en-US" sz="2800"/>
            </a:b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2.1.1 सामाजिक दबाव -Asch चे संशोधन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2.1.2 सामाजिक मानदंड कसे तयार होतात-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	शेरिफ यांचे संशोधन </a:t>
            </a:r>
            <a:endParaRPr/>
          </a:p>
          <a:p>
            <a:pPr marL="342906" lvl="0" indent="-241306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40"/>
              <a:buFont typeface="Century Gothic"/>
              <a:buNone/>
            </a:pPr>
            <a:r>
              <a:rPr lang="en-US" sz="3240" b="1"/>
              <a:t/>
            </a:r>
            <a:br>
              <a:rPr lang="en-US" sz="3240" b="1"/>
            </a:br>
            <a:r>
              <a:rPr lang="en-US" sz="3240" b="1"/>
              <a:t>2.1.3 अनुवर्तनावर परिणाम करणारे घटक</a:t>
            </a:r>
            <a:r>
              <a:rPr lang="en-US" sz="3780"/>
              <a:t/>
            </a:r>
            <a:br>
              <a:rPr lang="en-US" sz="3780"/>
            </a:br>
            <a:endParaRPr sz="3780"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lvl="0" indent="-241306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1. समुह एकात्मता आणि अनुवर्तन.</a:t>
            </a: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2. अनुवर्तन आणि समूहाच आकार.</a:t>
            </a: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3. अनुवर्तन आणि समूहातील दर्जा.</a:t>
            </a:r>
            <a:endParaRPr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4. वर्णनात्मक आणि आज्ञाधारक सामाजिक मानदंड.</a:t>
            </a:r>
            <a:endParaRPr/>
          </a:p>
          <a:p>
            <a:pPr marL="342906" lvl="0" indent="-241306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Century Gothic"/>
              <a:buNone/>
            </a:pPr>
            <a:r>
              <a:rPr lang="en-US" sz="2880"/>
              <a:t/>
            </a:r>
            <a:br>
              <a:rPr lang="en-US" sz="2880"/>
            </a:br>
            <a:r>
              <a:rPr lang="en-US" sz="2880" b="1"/>
              <a:t>2.1.4 अनुवर्तनाचे सामाजिक आधार (पाळेमुळे)</a:t>
            </a:r>
            <a:br>
              <a:rPr lang="en-US" sz="2880" b="1"/>
            </a:br>
            <a:endParaRPr sz="2880" b="1"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lvl="0" indent="-241306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6" lvl="0" indent="-200666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1.प्रमाणीभुत सामाजिक प्रभाव -स्वीकृतीची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      गरज</a:t>
            </a:r>
            <a:endParaRPr sz="2800"/>
          </a:p>
          <a:p>
            <a:pPr marL="342906" lvl="0" indent="-342906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2.अचूकतेची गरज-माहितीवर आधारित सामाजिक      प्रभाव</a:t>
            </a:r>
            <a:endParaRPr sz="2800"/>
          </a:p>
          <a:p>
            <a:pPr marL="342906" lvl="0" indent="-241306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Century Gothic"/>
              <a:buNone/>
            </a:pPr>
            <a:r>
              <a:rPr lang="en-US" sz="2880" b="1"/>
              <a:t/>
            </a:r>
            <a:br>
              <a:rPr lang="en-US" sz="2880" b="1"/>
            </a:br>
            <a:r>
              <a:rPr lang="en-US" sz="3240" b="1"/>
              <a:t>2.1.5 अनुवर्तन नाकारण्याची कारणे</a:t>
            </a:r>
            <a:br>
              <a:rPr lang="en-US" sz="3240" b="1"/>
            </a:br>
            <a:endParaRPr sz="3240" b="1"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lvl="0" indent="-2006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342906" lvl="0" indent="-20066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342906" lvl="0" indent="-3429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1.अभिनेता-निरीक्षक परिणाम-अनुवर्तनाचा दबाव नाकारण्याची भूमिका 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2.अनुवर्तना विरोधात शक्तीचा ढाल म्हणून वापर</a:t>
            </a:r>
            <a:endParaRPr sz="2800"/>
          </a:p>
          <a:p>
            <a:pPr marL="342906" lvl="0" indent="-3429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3.स्वतःचे वेगळेपण जपण्याची आणि अनुवर्तन नाकारण्याची इच्छा </a:t>
            </a:r>
            <a:endParaRPr/>
          </a:p>
          <a:p>
            <a:pPr marL="342906" lvl="0" indent="-3429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4.अनुवर्तन नाकारण्याचे फायदे.</a:t>
            </a:r>
            <a:endParaRPr/>
          </a:p>
          <a:p>
            <a:pPr marL="342906" lvl="0" indent="-2413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On-screen Show (4:3)</PresentationFormat>
  <Paragraphs>88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Noto Sans Symbols</vt:lpstr>
      <vt:lpstr>Century Gothic</vt:lpstr>
      <vt:lpstr>Times New Roman</vt:lpstr>
      <vt:lpstr>Ion</vt:lpstr>
      <vt:lpstr>PowerPoint Presentation</vt:lpstr>
      <vt:lpstr>Module 2  Social Influence-Changing others behavior सामाजिक प्रभाव - इतरांचे वर्तन बदलणे</vt:lpstr>
      <vt:lpstr>2.1 Conformity  अनुसरिता/अनुवर्तन/अनुवर्तीत्व</vt:lpstr>
      <vt:lpstr> 2.2 Compliance  अनुपालन/अनुमती/सहमती </vt:lpstr>
      <vt:lpstr> सामाजिक प्रभाव -इतरांचे वर्तन बदलणे  </vt:lpstr>
      <vt:lpstr>2.1  अनुवर्तन/अनुवर्तीत्व</vt:lpstr>
      <vt:lpstr> 2.1.3 अनुवर्तनावर परिणाम करणारे घटक </vt:lpstr>
      <vt:lpstr> 2.1.4 अनुवर्तनाचे सामाजिक आधार (पाळेमुळे) </vt:lpstr>
      <vt:lpstr> 2.1.5 अनुवर्तन नाकारण्याची कारणे </vt:lpstr>
      <vt:lpstr> 2.2 अनुपालन/अनुमती /सहमती </vt:lpstr>
      <vt:lpstr>2.2.2 मैत्री किंवा आवड आधारित तंत्रे</vt:lpstr>
      <vt:lpstr> 2.2.3 बांधिलकी किंवा सातत्यावर आधारित तंत्रे  </vt:lpstr>
      <vt:lpstr> 2.2.4 परस्पर पुरकतेवर आधारित तंत्रे </vt:lpstr>
      <vt:lpstr>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NITIN JARANDIKAR</dc:creator>
  <cp:lastModifiedBy>Nitin</cp:lastModifiedBy>
  <cp:revision>1</cp:revision>
  <dcterms:modified xsi:type="dcterms:W3CDTF">2020-01-03T05:47:10Z</dcterms:modified>
</cp:coreProperties>
</file>